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60" r:id="rId2"/>
    <p:sldId id="3663" r:id="rId3"/>
    <p:sldId id="3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9933"/>
    <a:srgbClr val="0000CC"/>
    <a:srgbClr val="9900FF"/>
    <a:srgbClr val="CCFF99"/>
    <a:srgbClr val="008080"/>
    <a:srgbClr val="006600"/>
    <a:srgbClr val="FFFFCC"/>
    <a:srgbClr val="FF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1CCE2-190D-4F1D-A212-DAEC824B557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93F73-C4A4-444A-9137-56C22464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3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ตัวแทนรูปบนสไลด์ 1">
            <a:extLst>
              <a:ext uri="{FF2B5EF4-FFF2-40B4-BE49-F238E27FC236}">
                <a16:creationId xmlns:a16="http://schemas.microsoft.com/office/drawing/2014/main" id="{BBC084D6-5A37-4562-8009-DA7DB118B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2275" y="1241425"/>
            <a:ext cx="5954713" cy="33512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ตัวแทนบันทึกย่อ 2">
            <a:extLst>
              <a:ext uri="{FF2B5EF4-FFF2-40B4-BE49-F238E27FC236}">
                <a16:creationId xmlns:a16="http://schemas.microsoft.com/office/drawing/2014/main" id="{E843DA47-346C-4D97-8187-5D30181C9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/>
          </a:p>
        </p:txBody>
      </p:sp>
      <p:sp>
        <p:nvSpPr>
          <p:cNvPr id="5124" name="ตัวแทนหมายเลขสไลด์ 3">
            <a:extLst>
              <a:ext uri="{FF2B5EF4-FFF2-40B4-BE49-F238E27FC236}">
                <a16:creationId xmlns:a16="http://schemas.microsoft.com/office/drawing/2014/main" id="{6B62B95B-6D63-44DE-B328-DC8CFCA5E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86DC50-85F6-4D64-A40A-5D6659469D68}" type="slidenum">
              <a:rPr kumimoji="0" lang="th-TH" altLang="th-T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th-T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F7EDC-27BA-4EF6-BF21-9CE01E9A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A9443-1717-411A-91CC-7B2426DE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2FF40-A280-4A87-88CE-11E7D14C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EDF05-C573-458D-8E38-0E2AEE0A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46F2B-93B7-41A4-96B6-E0ABE7071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7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79816-80AA-439F-AA6C-5F52731E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6D87A-AAFF-4FF4-96E4-6D106DEAF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EA8F1-F445-4DF1-B403-E7237EDA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CB89E-C018-42E9-A545-042950AE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21941-C5CA-4F96-90AA-4F7B9092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5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DEDEF8-D812-4F3D-8A31-7BF6A3324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D2056-8153-4F8B-A6A8-6557B7CF8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EAF24-C99B-4C08-B69A-66F47F6B5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B2571-0384-47BA-A9F2-4F2A54B85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D65C0-CCC1-4925-A9FC-E18D39DE7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7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EED1-1DE3-457F-B20E-4DF2FDC33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47E17-8711-48B8-9442-1B19A3378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55CBD-1C88-41DF-AB8F-F6A4E499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F39E4-1FD8-49C8-9594-7395870CC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02524-DFD6-4AA5-9471-2536B212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8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4F1DA-D965-4507-B761-4493147E0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F075B-E5C1-45F6-B45A-45E6285C5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E1F41-0936-4994-88C8-6F1198C6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0B461-C580-4E7C-92BE-84C0B715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CDFB5-5FA1-4260-AEC6-9AF9D523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3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BFB7C-41F6-4034-A407-4A87F876B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22164-C1D3-4C28-ACD2-126F8B03B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E20EF-2FB3-41B5-A38F-3AF7BE567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4670E-265B-44F3-A09A-DCEF1C1A2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D2A86-23B9-45F8-94E1-84A53106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33244-0AE9-42F3-8CCE-FDAA2809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EB27F-4E1D-44A4-AC52-EDF348EA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153C7-DA47-4E4C-B5C3-291CF90AB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2BAA2-EDE5-46D7-B794-80D22AE48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13A93C-D4D8-49C9-9E3B-48662B238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42F7CA-0EC1-4F92-AC85-FC2A58BB8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883F71-FA51-4D3E-A02B-45D92F65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37A351-8423-43E2-BE65-ACB255CC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650B18-7C82-49A2-8BC3-1ABA202C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6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17F2A-CF44-4397-BF57-BBBADE97D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8B541C-90F0-4EBC-9C39-C73487242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36E1F-5378-42B6-8B6F-57A8E9414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8F8EE-4F84-4C5A-B17F-3362133A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5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FE76F-FC3A-4FDA-8FA1-F3A4A0DF6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165451-C5D9-475F-80B5-4A67DBDF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7701-4A60-4F91-9985-16D0E38C3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3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B377-0050-48F6-BEEA-9433156C8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43A0-99E9-4C63-BB94-A813C6802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7D292-D22B-48CB-8205-70C18553B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C64E1-202D-44B5-A5CB-57FEFC3D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40439-6E6E-4EAC-945F-2DFF18B5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3750B-92D9-49C6-A31D-02D2A4F2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8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8CCE2-DA2C-4E12-9663-EB92BE38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3581B-B78E-49BB-A877-C8A3FA441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DEF77-C9B6-40F1-A584-82BDC865B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0201F-0262-4582-BD95-ED11E58D3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25A89-4793-4C6F-8BDA-7B0C369D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E7245-B577-47D0-BE33-8AA52E9D6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2DA7B7-C86B-4D0A-861E-AE5D8058D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57A53-0BE5-4301-9CA4-CFFF691E8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8A4DE-073C-46ED-ABA0-2DCE0313E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50FBD-9FBC-46DE-B11A-4869D30BC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6D3F8-1B92-4AF2-A3EA-A40448AEC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5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>
            <a:extLst>
              <a:ext uri="{FF2B5EF4-FFF2-40B4-BE49-F238E27FC236}">
                <a16:creationId xmlns:a16="http://schemas.microsoft.com/office/drawing/2014/main" id="{82F360DB-535E-43C3-B0DD-2061A0C4A5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55662" y="1776778"/>
            <a:ext cx="10690225" cy="3641360"/>
          </a:xfrm>
          <a:solidFill>
            <a:schemeClr val="accent5">
              <a:lumMod val="40000"/>
              <a:lumOff val="60000"/>
              <a:alpha val="91765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eaLnBrk="1" hangingPunct="1"/>
            <a:r>
              <a:rPr lang="th-TH" sz="4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มติและสาระสำคัญจากการประชุม</a:t>
            </a:r>
            <a:br>
              <a:rPr lang="th-TH" sz="4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คณะกรรมการหลักประกันสุขภาพแห่งชาติ </a:t>
            </a:r>
            <a:br>
              <a:rPr 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ครั้งที่ </a:t>
            </a:r>
            <a:r>
              <a:rPr lang="en-US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2/2565 </a:t>
            </a:r>
            <a:r>
              <a:rPr 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</a:t>
            </a:r>
            <a:r>
              <a:rPr lang="en-US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7 </a:t>
            </a:r>
            <a:r>
              <a:rPr 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กุมภาพันธ์ </a:t>
            </a:r>
            <a:r>
              <a:rPr lang="en-US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  <a:endParaRPr lang="th-TH" altLang="th-TH" sz="44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99" name="ตัวแทนหมายเลขสไลด์ 3">
            <a:extLst>
              <a:ext uri="{FF2B5EF4-FFF2-40B4-BE49-F238E27FC236}">
                <a16:creationId xmlns:a16="http://schemas.microsoft.com/office/drawing/2014/main" id="{E872C959-2BA3-4C4C-BC9B-E2B3B23C06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1DB8D6-E334-49C3-9947-B852D4C36147}" type="slidenum">
              <a:rPr kumimoji="0" lang="th-TH" altLang="th-TH" sz="240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th-TH" sz="240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103" name="ชื่อเรื่องรอง 2">
            <a:extLst>
              <a:ext uri="{FF2B5EF4-FFF2-40B4-BE49-F238E27FC236}">
                <a16:creationId xmlns:a16="http://schemas.microsoft.com/office/drawing/2014/main" id="{06831B0A-0E62-4B70-BA1B-EAF1E4F5BE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427908" y="5845791"/>
            <a:ext cx="6925892" cy="50041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th-TH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นำเสนอในการประชุม </a:t>
            </a:r>
            <a:r>
              <a:rPr lang="th-TH" altLang="th-TH" b="1" dirty="0" err="1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อค</a:t>
            </a:r>
            <a:r>
              <a:rPr lang="th-TH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ม. เขต </a:t>
            </a:r>
            <a:r>
              <a:rPr lang="en-US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ราชบุรี ครั้งที่ </a:t>
            </a:r>
            <a:r>
              <a:rPr lang="en-US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1/2565</a:t>
            </a:r>
            <a:r>
              <a:rPr lang="th-TH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วันที่  </a:t>
            </a:r>
            <a:r>
              <a:rPr lang="en-US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24  </a:t>
            </a:r>
            <a:r>
              <a:rPr lang="th-TH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กุมภาพันธ์ </a:t>
            </a:r>
            <a:r>
              <a:rPr lang="en-US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  <a:endParaRPr lang="th-TH" altLang="th-TH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F01ED-7455-4ED8-8959-4A1DDE3B5CE3}"/>
              </a:ext>
            </a:extLst>
          </p:cNvPr>
          <p:cNvSpPr txBox="1"/>
          <p:nvPr/>
        </p:nvSpPr>
        <p:spPr>
          <a:xfrm>
            <a:off x="8778571" y="267919"/>
            <a:ext cx="2963850" cy="8309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วาระที่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3.1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506B44D5-1E23-4150-918A-2391CCAA5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77" y="223707"/>
            <a:ext cx="2345708" cy="108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F85688-C4B1-41C8-A495-D69CDEE3443A}"/>
              </a:ext>
            </a:extLst>
          </p:cNvPr>
          <p:cNvSpPr txBox="1"/>
          <p:nvPr/>
        </p:nvSpPr>
        <p:spPr>
          <a:xfrm>
            <a:off x="1689640" y="800119"/>
            <a:ext cx="92718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8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ข้อเสนอการปรับปรุงวิธีการจ่ายชดเชยค่าบริการบำบัดทดแทนไตแบบต่อเนื่อง (</a:t>
            </a:r>
            <a:r>
              <a:rPr lang="en-US" sz="28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CRRT) </a:t>
            </a:r>
          </a:p>
          <a:p>
            <a:pPr algn="ctr"/>
            <a:r>
              <a:rPr lang="th-TH" sz="28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สำหรับผู้ป่วยไตวายเฉียบพลัน (</a:t>
            </a:r>
            <a:r>
              <a:rPr lang="en-US" sz="28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Acute Kidney Injury : AKI) </a:t>
            </a:r>
            <a:r>
              <a:rPr lang="th-TH" sz="28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ในระยะวิกฤต 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13D22-CA43-42B8-AE17-7EBC9AAF6DAC}"/>
              </a:ext>
            </a:extLst>
          </p:cNvPr>
          <p:cNvSpPr txBox="1"/>
          <p:nvPr/>
        </p:nvSpPr>
        <p:spPr>
          <a:xfrm>
            <a:off x="521641" y="2585701"/>
            <a:ext cx="4214883" cy="4216539"/>
          </a:xfrm>
          <a:custGeom>
            <a:avLst/>
            <a:gdLst>
              <a:gd name="connsiteX0" fmla="*/ 0 w 4214883"/>
              <a:gd name="connsiteY0" fmla="*/ 0 h 4216539"/>
              <a:gd name="connsiteX1" fmla="*/ 611158 w 4214883"/>
              <a:gd name="connsiteY1" fmla="*/ 0 h 4216539"/>
              <a:gd name="connsiteX2" fmla="*/ 1011572 w 4214883"/>
              <a:gd name="connsiteY2" fmla="*/ 0 h 4216539"/>
              <a:gd name="connsiteX3" fmla="*/ 1622730 w 4214883"/>
              <a:gd name="connsiteY3" fmla="*/ 0 h 4216539"/>
              <a:gd name="connsiteX4" fmla="*/ 2023144 w 4214883"/>
              <a:gd name="connsiteY4" fmla="*/ 0 h 4216539"/>
              <a:gd name="connsiteX5" fmla="*/ 2423558 w 4214883"/>
              <a:gd name="connsiteY5" fmla="*/ 0 h 4216539"/>
              <a:gd name="connsiteX6" fmla="*/ 3034716 w 4214883"/>
              <a:gd name="connsiteY6" fmla="*/ 0 h 4216539"/>
              <a:gd name="connsiteX7" fmla="*/ 3561576 w 4214883"/>
              <a:gd name="connsiteY7" fmla="*/ 0 h 4216539"/>
              <a:gd name="connsiteX8" fmla="*/ 4214883 w 4214883"/>
              <a:gd name="connsiteY8" fmla="*/ 0 h 4216539"/>
              <a:gd name="connsiteX9" fmla="*/ 4214883 w 4214883"/>
              <a:gd name="connsiteY9" fmla="*/ 400571 h 4216539"/>
              <a:gd name="connsiteX10" fmla="*/ 4214883 w 4214883"/>
              <a:gd name="connsiteY10" fmla="*/ 843308 h 4216539"/>
              <a:gd name="connsiteX11" fmla="*/ 4214883 w 4214883"/>
              <a:gd name="connsiteY11" fmla="*/ 1286044 h 4216539"/>
              <a:gd name="connsiteX12" fmla="*/ 4214883 w 4214883"/>
              <a:gd name="connsiteY12" fmla="*/ 1686616 h 4216539"/>
              <a:gd name="connsiteX13" fmla="*/ 4214883 w 4214883"/>
              <a:gd name="connsiteY13" fmla="*/ 2129352 h 4216539"/>
              <a:gd name="connsiteX14" fmla="*/ 4214883 w 4214883"/>
              <a:gd name="connsiteY14" fmla="*/ 2614254 h 4216539"/>
              <a:gd name="connsiteX15" fmla="*/ 4214883 w 4214883"/>
              <a:gd name="connsiteY15" fmla="*/ 3014825 h 4216539"/>
              <a:gd name="connsiteX16" fmla="*/ 4214883 w 4214883"/>
              <a:gd name="connsiteY16" fmla="*/ 3584058 h 4216539"/>
              <a:gd name="connsiteX17" fmla="*/ 4214883 w 4214883"/>
              <a:gd name="connsiteY17" fmla="*/ 4216539 h 4216539"/>
              <a:gd name="connsiteX18" fmla="*/ 3772320 w 4214883"/>
              <a:gd name="connsiteY18" fmla="*/ 4216539 h 4216539"/>
              <a:gd name="connsiteX19" fmla="*/ 3287609 w 4214883"/>
              <a:gd name="connsiteY19" fmla="*/ 4216539 h 4216539"/>
              <a:gd name="connsiteX20" fmla="*/ 2760748 w 4214883"/>
              <a:gd name="connsiteY20" fmla="*/ 4216539 h 4216539"/>
              <a:gd name="connsiteX21" fmla="*/ 2233888 w 4214883"/>
              <a:gd name="connsiteY21" fmla="*/ 4216539 h 4216539"/>
              <a:gd name="connsiteX22" fmla="*/ 1707028 w 4214883"/>
              <a:gd name="connsiteY22" fmla="*/ 4216539 h 4216539"/>
              <a:gd name="connsiteX23" fmla="*/ 1180167 w 4214883"/>
              <a:gd name="connsiteY23" fmla="*/ 4216539 h 4216539"/>
              <a:gd name="connsiteX24" fmla="*/ 695456 w 4214883"/>
              <a:gd name="connsiteY24" fmla="*/ 4216539 h 4216539"/>
              <a:gd name="connsiteX25" fmla="*/ 0 w 4214883"/>
              <a:gd name="connsiteY25" fmla="*/ 4216539 h 4216539"/>
              <a:gd name="connsiteX26" fmla="*/ 0 w 4214883"/>
              <a:gd name="connsiteY26" fmla="*/ 3773802 h 4216539"/>
              <a:gd name="connsiteX27" fmla="*/ 0 w 4214883"/>
              <a:gd name="connsiteY27" fmla="*/ 3246735 h 4216539"/>
              <a:gd name="connsiteX28" fmla="*/ 0 w 4214883"/>
              <a:gd name="connsiteY28" fmla="*/ 2635337 h 4216539"/>
              <a:gd name="connsiteX29" fmla="*/ 0 w 4214883"/>
              <a:gd name="connsiteY29" fmla="*/ 2108270 h 4216539"/>
              <a:gd name="connsiteX30" fmla="*/ 0 w 4214883"/>
              <a:gd name="connsiteY30" fmla="*/ 1496871 h 4216539"/>
              <a:gd name="connsiteX31" fmla="*/ 0 w 4214883"/>
              <a:gd name="connsiteY31" fmla="*/ 969804 h 4216539"/>
              <a:gd name="connsiteX32" fmla="*/ 0 w 4214883"/>
              <a:gd name="connsiteY32" fmla="*/ 0 h 421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14883" h="4216539" extrusionOk="0">
                <a:moveTo>
                  <a:pt x="0" y="0"/>
                </a:moveTo>
                <a:cubicBezTo>
                  <a:pt x="221752" y="-64677"/>
                  <a:pt x="478249" y="19687"/>
                  <a:pt x="611158" y="0"/>
                </a:cubicBezTo>
                <a:cubicBezTo>
                  <a:pt x="744067" y="-19687"/>
                  <a:pt x="826195" y="40614"/>
                  <a:pt x="1011572" y="0"/>
                </a:cubicBezTo>
                <a:cubicBezTo>
                  <a:pt x="1196949" y="-40614"/>
                  <a:pt x="1497247" y="59810"/>
                  <a:pt x="1622730" y="0"/>
                </a:cubicBezTo>
                <a:cubicBezTo>
                  <a:pt x="1748213" y="-59810"/>
                  <a:pt x="1847799" y="10761"/>
                  <a:pt x="2023144" y="0"/>
                </a:cubicBezTo>
                <a:cubicBezTo>
                  <a:pt x="2198489" y="-10761"/>
                  <a:pt x="2318724" y="10636"/>
                  <a:pt x="2423558" y="0"/>
                </a:cubicBezTo>
                <a:cubicBezTo>
                  <a:pt x="2528392" y="-10636"/>
                  <a:pt x="2839264" y="46169"/>
                  <a:pt x="3034716" y="0"/>
                </a:cubicBezTo>
                <a:cubicBezTo>
                  <a:pt x="3230168" y="-46169"/>
                  <a:pt x="3365914" y="51507"/>
                  <a:pt x="3561576" y="0"/>
                </a:cubicBezTo>
                <a:cubicBezTo>
                  <a:pt x="3757238" y="-51507"/>
                  <a:pt x="4037467" y="7923"/>
                  <a:pt x="4214883" y="0"/>
                </a:cubicBezTo>
                <a:cubicBezTo>
                  <a:pt x="4242024" y="95682"/>
                  <a:pt x="4179904" y="258659"/>
                  <a:pt x="4214883" y="400571"/>
                </a:cubicBezTo>
                <a:cubicBezTo>
                  <a:pt x="4249862" y="542483"/>
                  <a:pt x="4190893" y="745574"/>
                  <a:pt x="4214883" y="843308"/>
                </a:cubicBezTo>
                <a:cubicBezTo>
                  <a:pt x="4238873" y="941042"/>
                  <a:pt x="4195747" y="1164408"/>
                  <a:pt x="4214883" y="1286044"/>
                </a:cubicBezTo>
                <a:cubicBezTo>
                  <a:pt x="4234019" y="1407680"/>
                  <a:pt x="4202579" y="1555508"/>
                  <a:pt x="4214883" y="1686616"/>
                </a:cubicBezTo>
                <a:cubicBezTo>
                  <a:pt x="4227187" y="1817724"/>
                  <a:pt x="4202975" y="1936717"/>
                  <a:pt x="4214883" y="2129352"/>
                </a:cubicBezTo>
                <a:cubicBezTo>
                  <a:pt x="4226791" y="2321987"/>
                  <a:pt x="4173776" y="2461447"/>
                  <a:pt x="4214883" y="2614254"/>
                </a:cubicBezTo>
                <a:cubicBezTo>
                  <a:pt x="4255990" y="2767061"/>
                  <a:pt x="4206001" y="2928815"/>
                  <a:pt x="4214883" y="3014825"/>
                </a:cubicBezTo>
                <a:cubicBezTo>
                  <a:pt x="4223765" y="3100835"/>
                  <a:pt x="4207768" y="3393453"/>
                  <a:pt x="4214883" y="3584058"/>
                </a:cubicBezTo>
                <a:cubicBezTo>
                  <a:pt x="4221998" y="3774663"/>
                  <a:pt x="4201461" y="3953589"/>
                  <a:pt x="4214883" y="4216539"/>
                </a:cubicBezTo>
                <a:cubicBezTo>
                  <a:pt x="4041405" y="4230443"/>
                  <a:pt x="3936555" y="4192659"/>
                  <a:pt x="3772320" y="4216539"/>
                </a:cubicBezTo>
                <a:cubicBezTo>
                  <a:pt x="3608085" y="4240419"/>
                  <a:pt x="3521661" y="4180900"/>
                  <a:pt x="3287609" y="4216539"/>
                </a:cubicBezTo>
                <a:cubicBezTo>
                  <a:pt x="3053557" y="4252178"/>
                  <a:pt x="2976114" y="4176780"/>
                  <a:pt x="2760748" y="4216539"/>
                </a:cubicBezTo>
                <a:cubicBezTo>
                  <a:pt x="2545382" y="4256298"/>
                  <a:pt x="2448013" y="4171860"/>
                  <a:pt x="2233888" y="4216539"/>
                </a:cubicBezTo>
                <a:cubicBezTo>
                  <a:pt x="2019763" y="4261218"/>
                  <a:pt x="1931203" y="4165489"/>
                  <a:pt x="1707028" y="4216539"/>
                </a:cubicBezTo>
                <a:cubicBezTo>
                  <a:pt x="1482853" y="4267589"/>
                  <a:pt x="1321441" y="4199094"/>
                  <a:pt x="1180167" y="4216539"/>
                </a:cubicBezTo>
                <a:cubicBezTo>
                  <a:pt x="1038893" y="4233984"/>
                  <a:pt x="806927" y="4159492"/>
                  <a:pt x="695456" y="4216539"/>
                </a:cubicBezTo>
                <a:cubicBezTo>
                  <a:pt x="583985" y="4273586"/>
                  <a:pt x="181065" y="4145293"/>
                  <a:pt x="0" y="4216539"/>
                </a:cubicBezTo>
                <a:cubicBezTo>
                  <a:pt x="-27562" y="4116178"/>
                  <a:pt x="10011" y="3969656"/>
                  <a:pt x="0" y="3773802"/>
                </a:cubicBezTo>
                <a:cubicBezTo>
                  <a:pt x="-10011" y="3577948"/>
                  <a:pt x="11256" y="3429162"/>
                  <a:pt x="0" y="3246735"/>
                </a:cubicBezTo>
                <a:cubicBezTo>
                  <a:pt x="-11256" y="3064308"/>
                  <a:pt x="549" y="2883098"/>
                  <a:pt x="0" y="2635337"/>
                </a:cubicBezTo>
                <a:cubicBezTo>
                  <a:pt x="-549" y="2387576"/>
                  <a:pt x="61326" y="2327049"/>
                  <a:pt x="0" y="2108270"/>
                </a:cubicBezTo>
                <a:cubicBezTo>
                  <a:pt x="-61326" y="1889491"/>
                  <a:pt x="39868" y="1650236"/>
                  <a:pt x="0" y="1496871"/>
                </a:cubicBezTo>
                <a:cubicBezTo>
                  <a:pt x="-39868" y="1343506"/>
                  <a:pt x="28981" y="1087317"/>
                  <a:pt x="0" y="969804"/>
                </a:cubicBezTo>
                <a:cubicBezTo>
                  <a:pt x="-28981" y="852291"/>
                  <a:pt x="24997" y="373474"/>
                  <a:pt x="0" y="0"/>
                </a:cubicBezTo>
                <a:close/>
              </a:path>
            </a:pathLst>
          </a:custGeom>
          <a:noFill/>
          <a:ln w="28575">
            <a:solidFill>
              <a:srgbClr val="FF9933"/>
            </a:solidFill>
            <a:extLst>
              <a:ext uri="{C807C97D-BFC1-408E-A445-0C87EB9F89A2}">
                <ask:lineSketchStyleProps xmlns:ask="http://schemas.microsoft.com/office/drawing/2018/sketchyshapes" sd="26402943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20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20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เพื่อให้ผู้ป่วยสามารถเข้าถึงบริการอย่างมีประสิทธิภาพและมีทางเลือกในการรักษาที่เหมาะสม สปสช.ได้จัดทำข้อเสนอการปรับปรุงวิธีการจ่ายชดเชยค่าบริการบำบัดทดแทนไตแบบต่อเนื่อง (</a:t>
            </a:r>
            <a:r>
              <a:rPr lang="en-US" sz="20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CRRT) </a:t>
            </a:r>
            <a:r>
              <a:rPr lang="th-TH" sz="20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ในกลุ่มเป้าหมายกรณีผู้ป่วยไตวายเฉียบพลัน (</a:t>
            </a:r>
            <a:r>
              <a:rPr lang="en-US" sz="20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Acute Kidney Injury : AKI) </a:t>
            </a:r>
            <a:r>
              <a:rPr lang="th-TH" sz="20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ในระยะวิกฤต โดยได้สรุปสาระสำคัญของผลการศึกษา ข้อเสนอแนะจากการศึกษาวิจัย และข้อเสนอภาระงบประมาณและหลักเกณฑ์การจ่ายบริการทดแทนไตแบบต่อเนื่อง (</a:t>
            </a:r>
            <a:r>
              <a:rPr lang="en-US" sz="20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CRRT) </a:t>
            </a:r>
            <a:r>
              <a:rPr lang="th-TH" sz="20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สำหรับผู้ป่วยไตวายเฉียบพลันที่อยู่ในภาวะวิกฤต </a:t>
            </a:r>
            <a:endParaRPr lang="en-US" sz="2000" b="1" i="0" u="none" strike="noStrike" baseline="0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0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20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คณะอนุกรรมการนโยบายและยุทธศาสตร์ พิจารณาประเด็นดังกล่าวแล้ว เมื่อวันที่ ๒๔ มกราคม ๒๕๖๕ </a:t>
            </a:r>
            <a:r>
              <a:rPr lang="en-US" sz="20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0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เสนอคณะกรรมการเพื่อพิจารณา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4AA1BF-D27E-42BF-8341-9C50558ECC22}"/>
              </a:ext>
            </a:extLst>
          </p:cNvPr>
          <p:cNvSpPr txBox="1"/>
          <p:nvPr/>
        </p:nvSpPr>
        <p:spPr>
          <a:xfrm>
            <a:off x="5882676" y="2361411"/>
            <a:ext cx="6093724" cy="4401205"/>
          </a:xfrm>
          <a:custGeom>
            <a:avLst/>
            <a:gdLst>
              <a:gd name="connsiteX0" fmla="*/ 0 w 6093724"/>
              <a:gd name="connsiteY0" fmla="*/ 0 h 4401205"/>
              <a:gd name="connsiteX1" fmla="*/ 614912 w 6093724"/>
              <a:gd name="connsiteY1" fmla="*/ 0 h 4401205"/>
              <a:gd name="connsiteX2" fmla="*/ 986075 w 6093724"/>
              <a:gd name="connsiteY2" fmla="*/ 0 h 4401205"/>
              <a:gd name="connsiteX3" fmla="*/ 1600987 w 6093724"/>
              <a:gd name="connsiteY3" fmla="*/ 0 h 4401205"/>
              <a:gd name="connsiteX4" fmla="*/ 2276837 w 6093724"/>
              <a:gd name="connsiteY4" fmla="*/ 0 h 4401205"/>
              <a:gd name="connsiteX5" fmla="*/ 2952686 w 6093724"/>
              <a:gd name="connsiteY5" fmla="*/ 0 h 4401205"/>
              <a:gd name="connsiteX6" fmla="*/ 3323849 w 6093724"/>
              <a:gd name="connsiteY6" fmla="*/ 0 h 4401205"/>
              <a:gd name="connsiteX7" fmla="*/ 3755950 w 6093724"/>
              <a:gd name="connsiteY7" fmla="*/ 0 h 4401205"/>
              <a:gd name="connsiteX8" fmla="*/ 4188050 w 6093724"/>
              <a:gd name="connsiteY8" fmla="*/ 0 h 4401205"/>
              <a:gd name="connsiteX9" fmla="*/ 4802962 w 6093724"/>
              <a:gd name="connsiteY9" fmla="*/ 0 h 4401205"/>
              <a:gd name="connsiteX10" fmla="*/ 5174126 w 6093724"/>
              <a:gd name="connsiteY10" fmla="*/ 0 h 4401205"/>
              <a:gd name="connsiteX11" fmla="*/ 6093724 w 6093724"/>
              <a:gd name="connsiteY11" fmla="*/ 0 h 4401205"/>
              <a:gd name="connsiteX12" fmla="*/ 6093724 w 6093724"/>
              <a:gd name="connsiteY12" fmla="*/ 550151 h 4401205"/>
              <a:gd name="connsiteX13" fmla="*/ 6093724 w 6093724"/>
              <a:gd name="connsiteY13" fmla="*/ 1144313 h 4401205"/>
              <a:gd name="connsiteX14" fmla="*/ 6093724 w 6093724"/>
              <a:gd name="connsiteY14" fmla="*/ 1562428 h 4401205"/>
              <a:gd name="connsiteX15" fmla="*/ 6093724 w 6093724"/>
              <a:gd name="connsiteY15" fmla="*/ 2112578 h 4401205"/>
              <a:gd name="connsiteX16" fmla="*/ 6093724 w 6093724"/>
              <a:gd name="connsiteY16" fmla="*/ 2574705 h 4401205"/>
              <a:gd name="connsiteX17" fmla="*/ 6093724 w 6093724"/>
              <a:gd name="connsiteY17" fmla="*/ 3036831 h 4401205"/>
              <a:gd name="connsiteX18" fmla="*/ 6093724 w 6093724"/>
              <a:gd name="connsiteY18" fmla="*/ 3542970 h 4401205"/>
              <a:gd name="connsiteX19" fmla="*/ 6093724 w 6093724"/>
              <a:gd name="connsiteY19" fmla="*/ 4401205 h 4401205"/>
              <a:gd name="connsiteX20" fmla="*/ 5478812 w 6093724"/>
              <a:gd name="connsiteY20" fmla="*/ 4401205 h 4401205"/>
              <a:gd name="connsiteX21" fmla="*/ 5046711 w 6093724"/>
              <a:gd name="connsiteY21" fmla="*/ 4401205 h 4401205"/>
              <a:gd name="connsiteX22" fmla="*/ 4614611 w 6093724"/>
              <a:gd name="connsiteY22" fmla="*/ 4401205 h 4401205"/>
              <a:gd name="connsiteX23" fmla="*/ 3938762 w 6093724"/>
              <a:gd name="connsiteY23" fmla="*/ 4401205 h 4401205"/>
              <a:gd name="connsiteX24" fmla="*/ 3445724 w 6093724"/>
              <a:gd name="connsiteY24" fmla="*/ 4401205 h 4401205"/>
              <a:gd name="connsiteX25" fmla="*/ 2830812 w 6093724"/>
              <a:gd name="connsiteY25" fmla="*/ 4401205 h 4401205"/>
              <a:gd name="connsiteX26" fmla="*/ 2154962 w 6093724"/>
              <a:gd name="connsiteY26" fmla="*/ 4401205 h 4401205"/>
              <a:gd name="connsiteX27" fmla="*/ 1661925 w 6093724"/>
              <a:gd name="connsiteY27" fmla="*/ 4401205 h 4401205"/>
              <a:gd name="connsiteX28" fmla="*/ 1047013 w 6093724"/>
              <a:gd name="connsiteY28" fmla="*/ 4401205 h 4401205"/>
              <a:gd name="connsiteX29" fmla="*/ 493038 w 6093724"/>
              <a:gd name="connsiteY29" fmla="*/ 4401205 h 4401205"/>
              <a:gd name="connsiteX30" fmla="*/ 0 w 6093724"/>
              <a:gd name="connsiteY30" fmla="*/ 4401205 h 4401205"/>
              <a:gd name="connsiteX31" fmla="*/ 0 w 6093724"/>
              <a:gd name="connsiteY31" fmla="*/ 3983091 h 4401205"/>
              <a:gd name="connsiteX32" fmla="*/ 0 w 6093724"/>
              <a:gd name="connsiteY32" fmla="*/ 3564976 h 4401205"/>
              <a:gd name="connsiteX33" fmla="*/ 0 w 6093724"/>
              <a:gd name="connsiteY33" fmla="*/ 2926801 h 4401205"/>
              <a:gd name="connsiteX34" fmla="*/ 0 w 6093724"/>
              <a:gd name="connsiteY34" fmla="*/ 2288627 h 4401205"/>
              <a:gd name="connsiteX35" fmla="*/ 0 w 6093724"/>
              <a:gd name="connsiteY35" fmla="*/ 1738476 h 4401205"/>
              <a:gd name="connsiteX36" fmla="*/ 0 w 6093724"/>
              <a:gd name="connsiteY36" fmla="*/ 1100301 h 4401205"/>
              <a:gd name="connsiteX37" fmla="*/ 0 w 6093724"/>
              <a:gd name="connsiteY37" fmla="*/ 638175 h 4401205"/>
              <a:gd name="connsiteX38" fmla="*/ 0 w 6093724"/>
              <a:gd name="connsiteY38" fmla="*/ 0 h 440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93724" h="4401205" extrusionOk="0">
                <a:moveTo>
                  <a:pt x="0" y="0"/>
                </a:moveTo>
                <a:cubicBezTo>
                  <a:pt x="199307" y="-13639"/>
                  <a:pt x="415294" y="27400"/>
                  <a:pt x="614912" y="0"/>
                </a:cubicBezTo>
                <a:cubicBezTo>
                  <a:pt x="814530" y="-27400"/>
                  <a:pt x="801854" y="33232"/>
                  <a:pt x="986075" y="0"/>
                </a:cubicBezTo>
                <a:cubicBezTo>
                  <a:pt x="1170296" y="-33232"/>
                  <a:pt x="1333812" y="23672"/>
                  <a:pt x="1600987" y="0"/>
                </a:cubicBezTo>
                <a:cubicBezTo>
                  <a:pt x="1868162" y="-23672"/>
                  <a:pt x="1977924" y="37712"/>
                  <a:pt x="2276837" y="0"/>
                </a:cubicBezTo>
                <a:cubicBezTo>
                  <a:pt x="2575750" y="-37712"/>
                  <a:pt x="2616372" y="74402"/>
                  <a:pt x="2952686" y="0"/>
                </a:cubicBezTo>
                <a:cubicBezTo>
                  <a:pt x="3289000" y="-74402"/>
                  <a:pt x="3213981" y="32937"/>
                  <a:pt x="3323849" y="0"/>
                </a:cubicBezTo>
                <a:cubicBezTo>
                  <a:pt x="3433717" y="-32937"/>
                  <a:pt x="3554230" y="39935"/>
                  <a:pt x="3755950" y="0"/>
                </a:cubicBezTo>
                <a:cubicBezTo>
                  <a:pt x="3957670" y="-39935"/>
                  <a:pt x="3992708" y="5167"/>
                  <a:pt x="4188050" y="0"/>
                </a:cubicBezTo>
                <a:cubicBezTo>
                  <a:pt x="4383392" y="-5167"/>
                  <a:pt x="4530096" y="27258"/>
                  <a:pt x="4802962" y="0"/>
                </a:cubicBezTo>
                <a:cubicBezTo>
                  <a:pt x="5075828" y="-27258"/>
                  <a:pt x="5061416" y="22960"/>
                  <a:pt x="5174126" y="0"/>
                </a:cubicBezTo>
                <a:cubicBezTo>
                  <a:pt x="5286836" y="-22960"/>
                  <a:pt x="5644555" y="100402"/>
                  <a:pt x="6093724" y="0"/>
                </a:cubicBezTo>
                <a:cubicBezTo>
                  <a:pt x="6157090" y="225515"/>
                  <a:pt x="6079763" y="317495"/>
                  <a:pt x="6093724" y="550151"/>
                </a:cubicBezTo>
                <a:cubicBezTo>
                  <a:pt x="6107685" y="782807"/>
                  <a:pt x="6078614" y="1002909"/>
                  <a:pt x="6093724" y="1144313"/>
                </a:cubicBezTo>
                <a:cubicBezTo>
                  <a:pt x="6108834" y="1285717"/>
                  <a:pt x="6061975" y="1369154"/>
                  <a:pt x="6093724" y="1562428"/>
                </a:cubicBezTo>
                <a:cubicBezTo>
                  <a:pt x="6125473" y="1755703"/>
                  <a:pt x="6074385" y="1899501"/>
                  <a:pt x="6093724" y="2112578"/>
                </a:cubicBezTo>
                <a:cubicBezTo>
                  <a:pt x="6113063" y="2325655"/>
                  <a:pt x="6079286" y="2369575"/>
                  <a:pt x="6093724" y="2574705"/>
                </a:cubicBezTo>
                <a:cubicBezTo>
                  <a:pt x="6108162" y="2779835"/>
                  <a:pt x="6088527" y="2817383"/>
                  <a:pt x="6093724" y="3036831"/>
                </a:cubicBezTo>
                <a:cubicBezTo>
                  <a:pt x="6098921" y="3256279"/>
                  <a:pt x="6038987" y="3418584"/>
                  <a:pt x="6093724" y="3542970"/>
                </a:cubicBezTo>
                <a:cubicBezTo>
                  <a:pt x="6148461" y="3667356"/>
                  <a:pt x="6078236" y="4183857"/>
                  <a:pt x="6093724" y="4401205"/>
                </a:cubicBezTo>
                <a:cubicBezTo>
                  <a:pt x="5878159" y="4474368"/>
                  <a:pt x="5735338" y="4367349"/>
                  <a:pt x="5478812" y="4401205"/>
                </a:cubicBezTo>
                <a:cubicBezTo>
                  <a:pt x="5222286" y="4435061"/>
                  <a:pt x="5230266" y="4366774"/>
                  <a:pt x="5046711" y="4401205"/>
                </a:cubicBezTo>
                <a:cubicBezTo>
                  <a:pt x="4863156" y="4435636"/>
                  <a:pt x="4825845" y="4358821"/>
                  <a:pt x="4614611" y="4401205"/>
                </a:cubicBezTo>
                <a:cubicBezTo>
                  <a:pt x="4403377" y="4443589"/>
                  <a:pt x="4191208" y="4383221"/>
                  <a:pt x="3938762" y="4401205"/>
                </a:cubicBezTo>
                <a:cubicBezTo>
                  <a:pt x="3686316" y="4419189"/>
                  <a:pt x="3546531" y="4392742"/>
                  <a:pt x="3445724" y="4401205"/>
                </a:cubicBezTo>
                <a:cubicBezTo>
                  <a:pt x="3344917" y="4409668"/>
                  <a:pt x="3091926" y="4331280"/>
                  <a:pt x="2830812" y="4401205"/>
                </a:cubicBezTo>
                <a:cubicBezTo>
                  <a:pt x="2569698" y="4471130"/>
                  <a:pt x="2350320" y="4347603"/>
                  <a:pt x="2154962" y="4401205"/>
                </a:cubicBezTo>
                <a:cubicBezTo>
                  <a:pt x="1959604" y="4454807"/>
                  <a:pt x="1872890" y="4370444"/>
                  <a:pt x="1661925" y="4401205"/>
                </a:cubicBezTo>
                <a:cubicBezTo>
                  <a:pt x="1450960" y="4431966"/>
                  <a:pt x="1215412" y="4388919"/>
                  <a:pt x="1047013" y="4401205"/>
                </a:cubicBezTo>
                <a:cubicBezTo>
                  <a:pt x="878614" y="4413491"/>
                  <a:pt x="765773" y="4399735"/>
                  <a:pt x="493038" y="4401205"/>
                </a:cubicBezTo>
                <a:cubicBezTo>
                  <a:pt x="220303" y="4402675"/>
                  <a:pt x="214028" y="4370004"/>
                  <a:pt x="0" y="4401205"/>
                </a:cubicBezTo>
                <a:cubicBezTo>
                  <a:pt x="-18553" y="4229669"/>
                  <a:pt x="42899" y="4171609"/>
                  <a:pt x="0" y="3983091"/>
                </a:cubicBezTo>
                <a:cubicBezTo>
                  <a:pt x="-42899" y="3794573"/>
                  <a:pt x="31840" y="3746335"/>
                  <a:pt x="0" y="3564976"/>
                </a:cubicBezTo>
                <a:cubicBezTo>
                  <a:pt x="-31840" y="3383618"/>
                  <a:pt x="17055" y="3196364"/>
                  <a:pt x="0" y="2926801"/>
                </a:cubicBezTo>
                <a:cubicBezTo>
                  <a:pt x="-17055" y="2657239"/>
                  <a:pt x="19020" y="2518602"/>
                  <a:pt x="0" y="2288627"/>
                </a:cubicBezTo>
                <a:cubicBezTo>
                  <a:pt x="-19020" y="2058652"/>
                  <a:pt x="21339" y="1855874"/>
                  <a:pt x="0" y="1738476"/>
                </a:cubicBezTo>
                <a:cubicBezTo>
                  <a:pt x="-21339" y="1621078"/>
                  <a:pt x="4681" y="1263063"/>
                  <a:pt x="0" y="1100301"/>
                </a:cubicBezTo>
                <a:cubicBezTo>
                  <a:pt x="-4681" y="937540"/>
                  <a:pt x="50597" y="859513"/>
                  <a:pt x="0" y="638175"/>
                </a:cubicBezTo>
                <a:cubicBezTo>
                  <a:pt x="-50597" y="416837"/>
                  <a:pt x="7654" y="191707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accent5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33391125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h-TH" sz="2000" b="1" i="0" u="none" strike="noStrike" baseline="0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(1) เห็นชอบปรับปรุงวิธีการจ่ายชดเชยค่าบริการบำบัดทดแทนไตแบบต่อเนื่อง (</a:t>
            </a:r>
            <a:r>
              <a:rPr lang="en-US" sz="2000" b="1" i="0" u="none" strike="noStrike" baseline="0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CRRT) </a:t>
            </a:r>
            <a:r>
              <a:rPr lang="th-TH" sz="2000" b="1" i="0" u="none" strike="noStrike" baseline="0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สำหรับผู้ป่วยไตวายเฉียบพลันที่อยู่ในภาวะวิกฤต เนื่องจากไม่ผลกระทบภาระงบประมาณ </a:t>
            </a:r>
            <a:r>
              <a:rPr lang="th-TH" sz="20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โดยเริ่มมีผลตั้งแต่วันที่ 1 มีนาคม 2565 </a:t>
            </a:r>
          </a:p>
          <a:p>
            <a:r>
              <a:rPr lang="th-TH" sz="2000" b="1" i="0" u="none" strike="noStrike" baseline="0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(2) เห็นชอบการจ่ายชดเชยค่าบริการบำบัดทดแทนไตแบบต่อเนื่องสำหรับผู้ป่วยไตวายเฉียบพลันที่อยู่ในภาวะวิกฤต จากงบค่าบริการผู้ป่วยใน ระดับเขตวงเงิน 89.83 ล้านบาท เพื่อจ่ายที่อัตรา 15,000 บาทในวันแรกที่รับบริการ และในวันต่อไป จ่าย 10,000 บาท/วัน ทั้งนี้รายละเอียด เงื่อนไข วิธีการ เป็นไปตามที่ สปสช.กำหนด </a:t>
            </a:r>
          </a:p>
          <a:p>
            <a:r>
              <a:rPr lang="th-TH" sz="2000" b="1" i="0" u="none" strike="noStrike" baseline="0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(3) เห็นชอบ ร่าง ประกาศหลักเกณฑ์การดำเนินงานและบริหารจัดการกองทุนฯ ฉบับที่ .... ที่ปรับปรุงรองรับบริการ </a:t>
            </a:r>
            <a:r>
              <a:rPr lang="en-US" sz="2000" b="1" i="0" u="none" strike="noStrike" baseline="0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CRRT </a:t>
            </a:r>
            <a:r>
              <a:rPr lang="th-TH" sz="2000" b="1" i="0" u="none" strike="noStrike" baseline="0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ตามที่เสนอ และมอบ สปสช.เสนอคณะอนุกรรมการด้านกฎหมายพิจารณาก่อนเสนอประธานกรรมการลงนามต่อไป </a:t>
            </a:r>
          </a:p>
          <a:p>
            <a:r>
              <a:rPr lang="th-TH" sz="2000" b="1" i="0" u="none" strike="noStrike" baseline="0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(4) มอบ สปสช. กำกับติดตามประเมินการเข้าถึงบริการ และผลกระทบงบประมาณในระยะยาว รวมทั้งการต่อรองราคาน้ำยาล้างไตสำหรับบริการ </a:t>
            </a:r>
            <a:r>
              <a:rPr lang="en-US" sz="2000" b="1" i="0" u="none" strike="noStrike" baseline="0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CRRT </a:t>
            </a:r>
            <a:r>
              <a:rPr lang="th-TH" sz="2000" b="1" i="0" u="none" strike="noStrike" baseline="0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ในระดับประเทศ เพื่อช่วยลดต้นทุนค่าน้ำยาล้างไตของหน่วยบริการ </a:t>
            </a:r>
          </a:p>
          <a:p>
            <a:r>
              <a:rPr lang="th-TH" sz="2000" b="1" i="0" u="none" strike="noStrike" baseline="0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(5) รับรองมติในที่ประชุมเพื่อดำเนินการได้ทันที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220CD5-8AE9-4D08-8752-16F184F45348}"/>
              </a:ext>
            </a:extLst>
          </p:cNvPr>
          <p:cNvSpPr txBox="1"/>
          <p:nvPr/>
        </p:nvSpPr>
        <p:spPr>
          <a:xfrm>
            <a:off x="0" y="13251"/>
            <a:ext cx="12191999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alt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เรื่องจากวาระ</a:t>
            </a:r>
            <a:r>
              <a:rPr lang="en-US" alt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เพื่อพิจารณา</a:t>
            </a:r>
          </a:p>
        </p:txBody>
      </p:sp>
      <p:pic>
        <p:nvPicPr>
          <p:cNvPr id="15" name="Picture 5">
            <a:extLst>
              <a:ext uri="{FF2B5EF4-FFF2-40B4-BE49-F238E27FC236}">
                <a16:creationId xmlns:a16="http://schemas.microsoft.com/office/drawing/2014/main" id="{871B3DBE-A11F-458A-9236-7B654B557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84" y="33886"/>
            <a:ext cx="1470456" cy="6822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2D5BBE4-3D10-4832-94CC-8DAA1706670C}"/>
              </a:ext>
            </a:extLst>
          </p:cNvPr>
          <p:cNvSpPr txBox="1"/>
          <p:nvPr/>
        </p:nvSpPr>
        <p:spPr>
          <a:xfrm>
            <a:off x="521641" y="2062481"/>
            <a:ext cx="1516068" cy="523220"/>
          </a:xfrm>
          <a:custGeom>
            <a:avLst/>
            <a:gdLst>
              <a:gd name="connsiteX0" fmla="*/ 0 w 1516068"/>
              <a:gd name="connsiteY0" fmla="*/ 0 h 523220"/>
              <a:gd name="connsiteX1" fmla="*/ 520517 w 1516068"/>
              <a:gd name="connsiteY1" fmla="*/ 0 h 523220"/>
              <a:gd name="connsiteX2" fmla="*/ 995551 w 1516068"/>
              <a:gd name="connsiteY2" fmla="*/ 0 h 523220"/>
              <a:gd name="connsiteX3" fmla="*/ 1516068 w 1516068"/>
              <a:gd name="connsiteY3" fmla="*/ 0 h 523220"/>
              <a:gd name="connsiteX4" fmla="*/ 1516068 w 1516068"/>
              <a:gd name="connsiteY4" fmla="*/ 523220 h 523220"/>
              <a:gd name="connsiteX5" fmla="*/ 995551 w 1516068"/>
              <a:gd name="connsiteY5" fmla="*/ 523220 h 523220"/>
              <a:gd name="connsiteX6" fmla="*/ 475035 w 1516068"/>
              <a:gd name="connsiteY6" fmla="*/ 523220 h 523220"/>
              <a:gd name="connsiteX7" fmla="*/ 0 w 1516068"/>
              <a:gd name="connsiteY7" fmla="*/ 523220 h 523220"/>
              <a:gd name="connsiteX8" fmla="*/ 0 w 1516068"/>
              <a:gd name="connsiteY8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6068" h="523220" fill="none" extrusionOk="0">
                <a:moveTo>
                  <a:pt x="0" y="0"/>
                </a:moveTo>
                <a:cubicBezTo>
                  <a:pt x="201736" y="-5171"/>
                  <a:pt x="337151" y="56802"/>
                  <a:pt x="520517" y="0"/>
                </a:cubicBezTo>
                <a:cubicBezTo>
                  <a:pt x="703883" y="-56802"/>
                  <a:pt x="758684" y="12999"/>
                  <a:pt x="995551" y="0"/>
                </a:cubicBezTo>
                <a:cubicBezTo>
                  <a:pt x="1232418" y="-12999"/>
                  <a:pt x="1265765" y="2107"/>
                  <a:pt x="1516068" y="0"/>
                </a:cubicBezTo>
                <a:cubicBezTo>
                  <a:pt x="1557850" y="146563"/>
                  <a:pt x="1467592" y="278443"/>
                  <a:pt x="1516068" y="523220"/>
                </a:cubicBezTo>
                <a:cubicBezTo>
                  <a:pt x="1326689" y="574331"/>
                  <a:pt x="1142872" y="511326"/>
                  <a:pt x="995551" y="523220"/>
                </a:cubicBezTo>
                <a:cubicBezTo>
                  <a:pt x="848230" y="535114"/>
                  <a:pt x="586768" y="464776"/>
                  <a:pt x="475035" y="523220"/>
                </a:cubicBezTo>
                <a:cubicBezTo>
                  <a:pt x="363302" y="581664"/>
                  <a:pt x="142257" y="516369"/>
                  <a:pt x="0" y="523220"/>
                </a:cubicBezTo>
                <a:cubicBezTo>
                  <a:pt x="-5890" y="302586"/>
                  <a:pt x="25336" y="251800"/>
                  <a:pt x="0" y="0"/>
                </a:cubicBezTo>
                <a:close/>
              </a:path>
              <a:path w="1516068" h="523220" stroke="0" extrusionOk="0">
                <a:moveTo>
                  <a:pt x="0" y="0"/>
                </a:moveTo>
                <a:cubicBezTo>
                  <a:pt x="200468" y="-41573"/>
                  <a:pt x="295891" y="10323"/>
                  <a:pt x="490195" y="0"/>
                </a:cubicBezTo>
                <a:cubicBezTo>
                  <a:pt x="684499" y="-10323"/>
                  <a:pt x="834555" y="45330"/>
                  <a:pt x="1010712" y="0"/>
                </a:cubicBezTo>
                <a:cubicBezTo>
                  <a:pt x="1186869" y="-45330"/>
                  <a:pt x="1406886" y="47285"/>
                  <a:pt x="1516068" y="0"/>
                </a:cubicBezTo>
                <a:cubicBezTo>
                  <a:pt x="1566926" y="194010"/>
                  <a:pt x="1501954" y="361989"/>
                  <a:pt x="1516068" y="523220"/>
                </a:cubicBezTo>
                <a:cubicBezTo>
                  <a:pt x="1320663" y="534924"/>
                  <a:pt x="1240122" y="497800"/>
                  <a:pt x="1041033" y="523220"/>
                </a:cubicBezTo>
                <a:cubicBezTo>
                  <a:pt x="841944" y="548640"/>
                  <a:pt x="778800" y="503220"/>
                  <a:pt x="535677" y="523220"/>
                </a:cubicBezTo>
                <a:cubicBezTo>
                  <a:pt x="292554" y="543220"/>
                  <a:pt x="149503" y="468156"/>
                  <a:pt x="0" y="523220"/>
                </a:cubicBezTo>
                <a:cubicBezTo>
                  <a:pt x="-13267" y="273676"/>
                  <a:pt x="24968" y="109550"/>
                  <a:pt x="0" y="0"/>
                </a:cubicBezTo>
                <a:close/>
              </a:path>
            </a:pathLst>
          </a:custGeom>
          <a:solidFill>
            <a:srgbClr val="FFFFCC"/>
          </a:solidFill>
          <a:ln w="28575">
            <a:solidFill>
              <a:srgbClr val="FF9933"/>
            </a:solidFill>
            <a:extLst>
              <a:ext uri="{C807C97D-BFC1-408E-A445-0C87EB9F89A2}">
                <ask:lineSketchStyleProps xmlns:ask="http://schemas.microsoft.com/office/drawing/2018/sketchyshapes" sd="356938375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ความเป็นมา</a:t>
            </a:r>
            <a:endParaRPr lang="en-US" sz="2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916822-4C10-4C03-BFB1-2D6086D867E3}"/>
              </a:ext>
            </a:extLst>
          </p:cNvPr>
          <p:cNvSpPr txBox="1"/>
          <p:nvPr/>
        </p:nvSpPr>
        <p:spPr>
          <a:xfrm>
            <a:off x="5882676" y="1838191"/>
            <a:ext cx="1439451" cy="523220"/>
          </a:xfrm>
          <a:custGeom>
            <a:avLst/>
            <a:gdLst>
              <a:gd name="connsiteX0" fmla="*/ 0 w 1439451"/>
              <a:gd name="connsiteY0" fmla="*/ 0 h 523220"/>
              <a:gd name="connsiteX1" fmla="*/ 494212 w 1439451"/>
              <a:gd name="connsiteY1" fmla="*/ 0 h 523220"/>
              <a:gd name="connsiteX2" fmla="*/ 945239 w 1439451"/>
              <a:gd name="connsiteY2" fmla="*/ 0 h 523220"/>
              <a:gd name="connsiteX3" fmla="*/ 1439451 w 1439451"/>
              <a:gd name="connsiteY3" fmla="*/ 0 h 523220"/>
              <a:gd name="connsiteX4" fmla="*/ 1439451 w 1439451"/>
              <a:gd name="connsiteY4" fmla="*/ 523220 h 523220"/>
              <a:gd name="connsiteX5" fmla="*/ 945239 w 1439451"/>
              <a:gd name="connsiteY5" fmla="*/ 523220 h 523220"/>
              <a:gd name="connsiteX6" fmla="*/ 451028 w 1439451"/>
              <a:gd name="connsiteY6" fmla="*/ 523220 h 523220"/>
              <a:gd name="connsiteX7" fmla="*/ 0 w 1439451"/>
              <a:gd name="connsiteY7" fmla="*/ 523220 h 523220"/>
              <a:gd name="connsiteX8" fmla="*/ 0 w 1439451"/>
              <a:gd name="connsiteY8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451" h="523220" fill="none" extrusionOk="0">
                <a:moveTo>
                  <a:pt x="0" y="0"/>
                </a:moveTo>
                <a:cubicBezTo>
                  <a:pt x="191884" y="-44345"/>
                  <a:pt x="351221" y="27592"/>
                  <a:pt x="494212" y="0"/>
                </a:cubicBezTo>
                <a:cubicBezTo>
                  <a:pt x="637203" y="-27592"/>
                  <a:pt x="825899" y="36846"/>
                  <a:pt x="945239" y="0"/>
                </a:cubicBezTo>
                <a:cubicBezTo>
                  <a:pt x="1064579" y="-36846"/>
                  <a:pt x="1251031" y="14912"/>
                  <a:pt x="1439451" y="0"/>
                </a:cubicBezTo>
                <a:cubicBezTo>
                  <a:pt x="1481233" y="146563"/>
                  <a:pt x="1390975" y="278443"/>
                  <a:pt x="1439451" y="523220"/>
                </a:cubicBezTo>
                <a:cubicBezTo>
                  <a:pt x="1245537" y="552240"/>
                  <a:pt x="1139693" y="493433"/>
                  <a:pt x="945239" y="523220"/>
                </a:cubicBezTo>
                <a:cubicBezTo>
                  <a:pt x="750785" y="553007"/>
                  <a:pt x="555688" y="515418"/>
                  <a:pt x="451028" y="523220"/>
                </a:cubicBezTo>
                <a:cubicBezTo>
                  <a:pt x="346368" y="531022"/>
                  <a:pt x="92700" y="506398"/>
                  <a:pt x="0" y="523220"/>
                </a:cubicBezTo>
                <a:cubicBezTo>
                  <a:pt x="-5890" y="302586"/>
                  <a:pt x="25336" y="251800"/>
                  <a:pt x="0" y="0"/>
                </a:cubicBezTo>
                <a:close/>
              </a:path>
              <a:path w="1439451" h="523220" stroke="0" extrusionOk="0">
                <a:moveTo>
                  <a:pt x="0" y="0"/>
                </a:moveTo>
                <a:cubicBezTo>
                  <a:pt x="227329" y="-1258"/>
                  <a:pt x="248831" y="18223"/>
                  <a:pt x="465422" y="0"/>
                </a:cubicBezTo>
                <a:cubicBezTo>
                  <a:pt x="682013" y="-18223"/>
                  <a:pt x="815461" y="30533"/>
                  <a:pt x="959634" y="0"/>
                </a:cubicBezTo>
                <a:cubicBezTo>
                  <a:pt x="1103807" y="-30533"/>
                  <a:pt x="1315457" y="22315"/>
                  <a:pt x="1439451" y="0"/>
                </a:cubicBezTo>
                <a:cubicBezTo>
                  <a:pt x="1490309" y="194010"/>
                  <a:pt x="1425337" y="361989"/>
                  <a:pt x="1439451" y="523220"/>
                </a:cubicBezTo>
                <a:cubicBezTo>
                  <a:pt x="1345610" y="567630"/>
                  <a:pt x="1082980" y="479978"/>
                  <a:pt x="988423" y="523220"/>
                </a:cubicBezTo>
                <a:cubicBezTo>
                  <a:pt x="893866" y="566462"/>
                  <a:pt x="616253" y="488789"/>
                  <a:pt x="508606" y="523220"/>
                </a:cubicBezTo>
                <a:cubicBezTo>
                  <a:pt x="400959" y="557651"/>
                  <a:pt x="103305" y="520224"/>
                  <a:pt x="0" y="523220"/>
                </a:cubicBezTo>
                <a:cubicBezTo>
                  <a:pt x="-13267" y="273676"/>
                  <a:pt x="24968" y="109550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6699"/>
            </a:solidFill>
            <a:extLst>
              <a:ext uri="{C807C97D-BFC1-408E-A445-0C87EB9F89A2}">
                <ask:lineSketchStyleProps xmlns:ask="http://schemas.microsoft.com/office/drawing/2018/sketchyshapes" sd="356938375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มติที่ประชุม</a:t>
            </a:r>
            <a:endParaRPr lang="en-US" sz="2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0D08499-6E67-466D-9CA0-7BBCE12E5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071" y="4771279"/>
            <a:ext cx="1293345" cy="954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CF88072-4397-407A-B81D-94A0B0C47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7838" y="1008672"/>
            <a:ext cx="1914161" cy="1268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0777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166B82-3312-49EB-BADC-750DE5B9F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8003" y="2886861"/>
            <a:ext cx="7071213" cy="281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13CBC33E-C884-4E28-9946-58BCABFA3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149" y="775116"/>
            <a:ext cx="3354473" cy="1658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41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380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TH SarabunPSK</vt:lpstr>
      <vt:lpstr>Office Theme</vt:lpstr>
      <vt:lpstr>มติและสาระสำคัญจากการประชุม คณะกรรมการหลักประกันสุขภาพแห่งชาติ  ครั้งที่ 2/2565 วันที่ 7 กุมภาพันธ์ 2565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มติและสาระสำคัญจากการประชุม คณะกรรมการหลักประกันสุขภาพแห่งชาติ  ครั้งที่ 12/2564 วันที่ 1 พฤศจิกายน 2564</dc:title>
  <dc:creator>chattika maeprasart</dc:creator>
  <cp:lastModifiedBy>chattika maeprasart</cp:lastModifiedBy>
  <cp:revision>14</cp:revision>
  <dcterms:created xsi:type="dcterms:W3CDTF">2021-11-20T09:28:30Z</dcterms:created>
  <dcterms:modified xsi:type="dcterms:W3CDTF">2022-02-18T10:44:23Z</dcterms:modified>
</cp:coreProperties>
</file>